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527" r:id="rId4"/>
    <p:sldId id="574" r:id="rId5"/>
    <p:sldId id="528" r:id="rId6"/>
    <p:sldId id="563" r:id="rId7"/>
    <p:sldId id="529" r:id="rId8"/>
    <p:sldId id="530" r:id="rId9"/>
    <p:sldId id="531" r:id="rId10"/>
    <p:sldId id="532" r:id="rId11"/>
    <p:sldId id="533" r:id="rId12"/>
    <p:sldId id="534" r:id="rId13"/>
    <p:sldId id="564" r:id="rId14"/>
    <p:sldId id="565" r:id="rId15"/>
    <p:sldId id="566" r:id="rId16"/>
    <p:sldId id="569" r:id="rId17"/>
    <p:sldId id="567" r:id="rId18"/>
    <p:sldId id="537" r:id="rId19"/>
    <p:sldId id="525" r:id="rId20"/>
    <p:sldId id="526" r:id="rId21"/>
    <p:sldId id="538" r:id="rId22"/>
    <p:sldId id="539" r:id="rId23"/>
    <p:sldId id="540" r:id="rId24"/>
    <p:sldId id="481" r:id="rId25"/>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709256"/>
    <a:srgbClr val="AD9968"/>
    <a:srgbClr val="3B84AF"/>
    <a:srgbClr val="FF3300"/>
    <a:srgbClr val="0000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81" autoAdjust="0"/>
    <p:restoredTop sz="94664" autoAdjust="0"/>
  </p:normalViewPr>
  <p:slideViewPr>
    <p:cSldViewPr>
      <p:cViewPr>
        <p:scale>
          <a:sx n="59" d="100"/>
          <a:sy n="59" d="100"/>
        </p:scale>
        <p:origin x="-1314" y="-498"/>
      </p:cViewPr>
      <p:guideLst>
        <p:guide orient="horz" pos="2160"/>
        <p:guide pos="3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BD8A12E9-8E4B-4E5D-BF7F-6795CC673890}" type="datetimeFigureOut">
              <a:rPr lang="en-US"/>
              <a:pPr>
                <a:defRPr/>
              </a:pPr>
              <a:t>12/20/2015</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162B8BAD-30A2-4184-9AA2-111A23B8E5B8}"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pPr>
              <a:defRPr/>
            </a:pPr>
            <a:fld id="{162B8BAD-30A2-4184-9AA2-111A23B8E5B8}" type="slidenum">
              <a:rPr lang="ar-SA" smtClean="0"/>
              <a:pPr>
                <a:defRPr/>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userDrawn="1"/>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5"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Slide Number Placeholder 5"/>
          <p:cNvSpPr>
            <a:spLocks noGrp="1"/>
          </p:cNvSpPr>
          <p:nvPr>
            <p:ph type="sldNum" sz="quarter" idx="10"/>
          </p:nvPr>
        </p:nvSpPr>
        <p:spPr>
          <a:xfrm>
            <a:off x="4927600" y="6356350"/>
            <a:ext cx="482600" cy="365125"/>
          </a:xfrm>
        </p:spPr>
        <p:txBody>
          <a:bodyPr/>
          <a:lstStyle>
            <a:lvl1pPr>
              <a:defRPr/>
            </a:lvl1pPr>
          </a:lstStyle>
          <a:p>
            <a:pPr>
              <a:defRPr/>
            </a:pPr>
            <a:fld id="{DC51B308-A706-4882-85C8-4AC66D834DF5}"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p:spPr>
        <p:txBody>
          <a:bodyPr/>
          <a:lstStyle>
            <a:lvl1pPr>
              <a:defRPr/>
            </a:lvl1pPr>
          </a:lstStyle>
          <a:p>
            <a:pPr>
              <a:defRPr/>
            </a:pPr>
            <a:fld id="{69C869B4-932D-4760-9194-E38E1A9ECB6C}"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p:spPr>
        <p:txBody>
          <a:bodyPr/>
          <a:lstStyle>
            <a:lvl1pPr>
              <a:defRPr/>
            </a:lvl1pPr>
          </a:lstStyle>
          <a:p>
            <a:pPr>
              <a:defRPr/>
            </a:pPr>
            <a:fld id="{44AAB523-93E0-4FD6-8A5C-9B31125F85C0}"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Rectangle 6"/>
          <p:cNvSpPr/>
          <p:nvPr userDrawn="1"/>
        </p:nvSpPr>
        <p:spPr>
          <a:xfrm>
            <a:off x="4876800" y="6367463"/>
            <a:ext cx="922047" cy="338554"/>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fld id="{8A1C9AF9-138B-4FF1-9E9A-A36AC571954C}" type="slidenum">
              <a:rPr lang="en-US" sz="1600" smtClean="0">
                <a:solidFill>
                  <a:schemeClr val="bg1"/>
                </a:solidFill>
                <a:latin typeface="+mn-lt"/>
                <a:cs typeface="+mn-cs"/>
              </a:rPr>
              <a:pPr algn="l" rtl="0" fontAlgn="auto">
                <a:spcBef>
                  <a:spcPts val="0"/>
                </a:spcBef>
                <a:spcAft>
                  <a:spcPts val="0"/>
                </a:spcAft>
                <a:defRPr/>
              </a:pPr>
              <a:t>‹#›</a:t>
            </a:fld>
            <a:r>
              <a:rPr lang="en-US" sz="1600" dirty="0" smtClean="0">
                <a:solidFill>
                  <a:schemeClr val="bg1"/>
                </a:solidFill>
                <a:latin typeface="+mn-lt"/>
                <a:cs typeface="+mn-cs"/>
              </a:rPr>
              <a:t>     </a:t>
            </a:r>
            <a:r>
              <a:rPr lang="en-US" sz="1600" dirty="0">
                <a:solidFill>
                  <a:schemeClr val="bg1"/>
                </a:solidFill>
                <a:latin typeface="+mn-lt"/>
                <a:cs typeface="+mn-cs"/>
              </a:rPr>
              <a:t>]</a:t>
            </a: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8" name="Rectangle 7"/>
          <p:cNvSpPr/>
          <p:nvPr userDrawn="1"/>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userDrawn="1"/>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userDrawn="1"/>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userDrawn="1"/>
        </p:nvSpPr>
        <p:spPr>
          <a:xfrm>
            <a:off x="4876800" y="6367463"/>
            <a:ext cx="681038"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p:spPr>
        <p:txBody>
          <a:bodyPr/>
          <a:lstStyle>
            <a:lvl1pPr>
              <a:defRPr/>
            </a:lvl1pPr>
          </a:lstStyle>
          <a:p>
            <a:pPr>
              <a:defRPr/>
            </a:pPr>
            <a:fld id="{AF52D8B5-1BC0-4E9B-8D4C-D26A182F31B4}"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p:spPr>
        <p:txBody>
          <a:bodyPr/>
          <a:lstStyle>
            <a:lvl1pPr>
              <a:defRPr/>
            </a:lvl1pPr>
          </a:lstStyle>
          <a:p>
            <a:pPr>
              <a:defRPr/>
            </a:pPr>
            <a:fld id="{1EE5AF3C-69A6-42BB-A57F-334D5D8057CA}"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27"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029"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037"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a:p>
        </p:txBody>
      </p:sp>
      <p:sp>
        <p:nvSpPr>
          <p:cNvPr id="16" name="Rectangle 15"/>
          <p:cNvSpPr/>
          <p:nvPr userDrawn="1"/>
        </p:nvSpPr>
        <p:spPr>
          <a:xfrm>
            <a:off x="6781800" y="6519863"/>
            <a:ext cx="1928813" cy="338137"/>
          </a:xfrm>
          <a:prstGeom prst="rect">
            <a:avLst/>
          </a:prstGeom>
        </p:spPr>
        <p:txBody>
          <a:bodyPr wrap="none">
            <a:spAutoFit/>
          </a:bodyPr>
          <a:lstStyle/>
          <a:p>
            <a:pPr algn="l" rtl="0" fontAlgn="auto">
              <a:spcBef>
                <a:spcPts val="0"/>
              </a:spcBef>
              <a:spcAft>
                <a:spcPts val="0"/>
              </a:spcAft>
              <a:defRPr/>
            </a:pPr>
            <a:r>
              <a:rPr lang="en-US" sz="1600" dirty="0">
                <a:solidFill>
                  <a:schemeClr val="bg1"/>
                </a:solidFill>
                <a:latin typeface="+mn-lt"/>
                <a:cs typeface="+mn-cs"/>
              </a:rPr>
              <a:t>King Faisal University</a:t>
            </a:r>
          </a:p>
        </p:txBody>
      </p:sp>
      <p:sp>
        <p:nvSpPr>
          <p:cNvPr id="17" name="Rectangle 16"/>
          <p:cNvSpPr/>
          <p:nvPr userDrawn="1"/>
        </p:nvSpPr>
        <p:spPr>
          <a:xfrm>
            <a:off x="7050088" y="6291263"/>
            <a:ext cx="1408112" cy="338137"/>
          </a:xfrm>
          <a:prstGeom prst="rect">
            <a:avLst/>
          </a:prstGeom>
        </p:spPr>
        <p:txBody>
          <a:bodyPr wrap="none">
            <a:spAutoFit/>
          </a:bodyPr>
          <a:lstStyle/>
          <a:p>
            <a:pPr algn="l" rtl="0" fontAlgn="auto">
              <a:spcBef>
                <a:spcPts val="0"/>
              </a:spcBef>
              <a:spcAft>
                <a:spcPts val="0"/>
              </a:spcAft>
              <a:defRPr/>
            </a:pPr>
            <a:r>
              <a:rPr lang="ar-SA" sz="1600" b="1" dirty="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033" name="Picture 17" descr="logo EDE.png"/>
          <p:cNvPicPr>
            <a:picLocks noChangeAspect="1"/>
          </p:cNvPicPr>
          <p:nvPr userDrawn="1"/>
        </p:nvPicPr>
        <p:blipFill>
          <a:blip r:embed="rId14" cstate="print"/>
          <a:srcRect/>
          <a:stretch>
            <a:fillRect/>
          </a:stretch>
        </p:blipFill>
        <p:spPr bwMode="auto">
          <a:xfrm>
            <a:off x="304800" y="5791200"/>
            <a:ext cx="838200" cy="938213"/>
          </a:xfrm>
          <a:prstGeom prst="rect">
            <a:avLst/>
          </a:prstGeom>
          <a:noFill/>
          <a:ln w="9525">
            <a:noFill/>
            <a:miter lim="800000"/>
            <a:headEnd/>
            <a:tailEnd/>
          </a:ln>
        </p:spPr>
      </p:pic>
      <p:sp>
        <p:nvSpPr>
          <p:cNvPr id="19" name="Rectangle 18"/>
          <p:cNvSpPr/>
          <p:nvPr userDrawn="1"/>
        </p:nvSpPr>
        <p:spPr>
          <a:xfrm>
            <a:off x="914400" y="6581775"/>
            <a:ext cx="3116263" cy="276225"/>
          </a:xfrm>
          <a:prstGeom prst="rect">
            <a:avLst/>
          </a:prstGeom>
        </p:spPr>
        <p:txBody>
          <a:bodyPr wrap="none">
            <a:spAutoFit/>
          </a:bodyPr>
          <a:lstStyle/>
          <a:p>
            <a:pPr algn="l" rtl="0" fontAlgn="auto">
              <a:spcBef>
                <a:spcPts val="0"/>
              </a:spcBef>
              <a:spcAft>
                <a:spcPts val="0"/>
              </a:spcAft>
              <a:defRPr/>
            </a:pPr>
            <a:r>
              <a:rPr lang="en-US" sz="1200" dirty="0">
                <a:solidFill>
                  <a:schemeClr val="bg1"/>
                </a:solidFill>
                <a:latin typeface="+mn-lt"/>
                <a:cs typeface="+mn-cs"/>
              </a:rPr>
              <a:t>Deanship of E-Learning and Distance Education</a:t>
            </a:r>
          </a:p>
        </p:txBody>
      </p:sp>
      <p:sp>
        <p:nvSpPr>
          <p:cNvPr id="20" name="Rectangle 19"/>
          <p:cNvSpPr/>
          <p:nvPr userDrawn="1"/>
        </p:nvSpPr>
        <p:spPr>
          <a:xfrm>
            <a:off x="1182688" y="6291263"/>
            <a:ext cx="2795587" cy="338137"/>
          </a:xfrm>
          <a:prstGeom prst="rect">
            <a:avLst/>
          </a:prstGeom>
        </p:spPr>
        <p:txBody>
          <a:bodyPr wrap="none">
            <a:spAutoFit/>
          </a:bodyPr>
          <a:lstStyle/>
          <a:p>
            <a:pPr algn="l" rtl="0" fontAlgn="auto">
              <a:spcBef>
                <a:spcPts val="0"/>
              </a:spcBef>
              <a:spcAft>
                <a:spcPts val="0"/>
              </a:spcAft>
              <a:defRPr/>
            </a:pPr>
            <a:r>
              <a:rPr lang="ar-SA" sz="1600" b="1" dirty="0">
                <a:solidFill>
                  <a:schemeClr val="bg1"/>
                </a:solidFill>
                <a:latin typeface="+mn-lt"/>
                <a:cs typeface="+mn-cs"/>
              </a:rPr>
              <a:t>عمادة التعلم الإلكتروني والتعليم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13316" name="Slide Number Placeholder 3"/>
          <p:cNvSpPr>
            <a:spLocks noGrp="1"/>
          </p:cNvSpPr>
          <p:nvPr>
            <p:ph type="sldNum" sz="quarter" idx="10"/>
          </p:nvPr>
        </p:nvSpPr>
        <p:spPr bwMode="auto">
          <a:noFill/>
          <a:ln>
            <a:miter lim="800000"/>
            <a:headEnd/>
            <a:tailEnd/>
          </a:ln>
        </p:spPr>
        <p:txBody>
          <a:bodyPr/>
          <a:lstStyle/>
          <a:p>
            <a:fld id="{D641B72C-ACC8-4B85-BE2B-D4397CF4367B}"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defRPr/>
            </a:pPr>
            <a:r>
              <a:rPr lang="ar-SA" sz="2400" b="1" dirty="0">
                <a:solidFill>
                  <a:schemeClr val="tx2">
                    <a:lumMod val="75000"/>
                  </a:schemeClr>
                </a:solidFill>
                <a:latin typeface="Calibri" pitchFamily="34" charset="0"/>
              </a:rPr>
              <a:t>جامعة الملك فيصل</a:t>
            </a:r>
          </a:p>
          <a:p>
            <a:pPr algn="ctr" rtl="0">
              <a:spcBef>
                <a:spcPct val="20000"/>
              </a:spcBef>
              <a:buFont typeface="Arial" pitchFamily="34" charset="0"/>
              <a:buNone/>
              <a:defRPr/>
            </a:pPr>
            <a:r>
              <a:rPr lang="ar-SA" sz="2400" b="1" dirty="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defRPr/>
            </a:pPr>
            <a:r>
              <a:rPr lang="ar-SA" sz="2400" dirty="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13320"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3325" name="Picture 2" descr="http://kfu.files.googlepages.com/newKFUlogo.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0" y="2819400"/>
            <a:ext cx="5099050" cy="1981200"/>
          </a:xfrm>
          <a:prstGeom prst="rect">
            <a:avLst/>
          </a:prstGeom>
          <a:noFill/>
          <a:ln w="9525">
            <a:noFill/>
            <a:miter lim="800000"/>
            <a:headEnd/>
            <a:tailEnd/>
          </a:ln>
        </p:spPr>
        <p:txBody>
          <a:bodyPr anchor="ctr"/>
          <a:lstStyle/>
          <a:p>
            <a:pPr algn="ctr">
              <a:defRPr/>
            </a:pPr>
            <a:r>
              <a:rPr lang="ar-EG" sz="3700" b="1" dirty="0">
                <a:solidFill>
                  <a:schemeClr val="accent1">
                    <a:lumMod val="50000"/>
                  </a:schemeClr>
                </a:solidFill>
                <a:latin typeface="AYM Wadiy S_U normal."/>
                <a:cs typeface="Times New Roman" pitchFamily="18" charset="0"/>
              </a:rPr>
              <a:t>اسم </a:t>
            </a:r>
            <a:r>
              <a:rPr lang="ar-EG" sz="3700" b="1" dirty="0" smtClean="0">
                <a:solidFill>
                  <a:schemeClr val="accent1">
                    <a:lumMod val="50000"/>
                  </a:schemeClr>
                </a:solidFill>
                <a:latin typeface="AYM Wadiy S_U normal."/>
                <a:cs typeface="Times New Roman" pitchFamily="18" charset="0"/>
              </a:rPr>
              <a:t>المقرر</a:t>
            </a:r>
            <a:endParaRPr lang="ar-SA" sz="3700" b="1" dirty="0" smtClean="0">
              <a:solidFill>
                <a:schemeClr val="accent1">
                  <a:lumMod val="50000"/>
                </a:schemeClr>
              </a:solidFill>
              <a:latin typeface="AYM Wadiy S_U normal."/>
              <a:cs typeface="Times New Roman" pitchFamily="18" charset="0"/>
            </a:endParaRPr>
          </a:p>
          <a:p>
            <a:pPr algn="ctr">
              <a:defRPr/>
            </a:pPr>
            <a:r>
              <a:rPr lang="ar-SA" sz="3700" b="1" dirty="0" smtClean="0">
                <a:solidFill>
                  <a:schemeClr val="accent1">
                    <a:lumMod val="50000"/>
                  </a:schemeClr>
                </a:solidFill>
                <a:latin typeface="AYM Wadiy S_U normal."/>
                <a:cs typeface="Times New Roman" pitchFamily="18" charset="0"/>
              </a:rPr>
              <a:t>تاريخ الخليج العربي القديم</a:t>
            </a:r>
            <a:endParaRPr lang="ar-SA" sz="3700" b="1" dirty="0">
              <a:solidFill>
                <a:schemeClr val="accent1">
                  <a:lumMod val="50000"/>
                </a:schemeClr>
              </a:solidFill>
              <a:latin typeface="AYM Wadiy S_U normal."/>
              <a:cs typeface="Times New Roman" pitchFamily="18" charset="0"/>
            </a:endParaRPr>
          </a:p>
          <a:p>
            <a:pPr algn="ctr">
              <a:defRPr/>
            </a:pPr>
            <a:r>
              <a:rPr lang="ar-SA" sz="3600" b="1" dirty="0" smtClean="0">
                <a:solidFill>
                  <a:srgbClr val="002060"/>
                </a:solidFill>
                <a:latin typeface="Calibri" pitchFamily="34" charset="0"/>
                <a:cs typeface="Times New Roman" pitchFamily="18" charset="0"/>
              </a:rPr>
              <a:t>د. محمد احمد جودة</a:t>
            </a:r>
            <a:endParaRPr lang="en-US" sz="3600" b="1" dirty="0">
              <a:solidFill>
                <a:srgbClr val="002060"/>
              </a:solidFill>
              <a:latin typeface="Calibri" pitchFamily="34" charset="0"/>
            </a:endParaRPr>
          </a:p>
        </p:txBody>
      </p:sp>
      <p:sp>
        <p:nvSpPr>
          <p:cNvPr id="13323"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03D8253F-85DB-4BD5-864C-440904512F6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وأدى التداخل التجاري والحضاري , فضلا عن التقارب الجغرافي بين </a:t>
            </a:r>
            <a:r>
              <a:rPr lang="ar-SA" dirty="0" err="1" smtClean="0"/>
              <a:t>دلمون</a:t>
            </a:r>
            <a:r>
              <a:rPr lang="ar-SA" dirty="0" smtClean="0"/>
              <a:t> وبلاد الرافدين , إلى محاولة بلاد الرافدين ممارسة شكل من الوصاية السياسية عليها في بعض الفترات التاريخية . إذ نجد أن الملك </a:t>
            </a:r>
            <a:r>
              <a:rPr lang="ar-SA" dirty="0" err="1" smtClean="0"/>
              <a:t>تكلتي</a:t>
            </a:r>
            <a:r>
              <a:rPr lang="ar-SA" dirty="0" smtClean="0"/>
              <a:t> – </a:t>
            </a:r>
            <a:r>
              <a:rPr lang="ar-SA" dirty="0" err="1" smtClean="0"/>
              <a:t>نينورتا</a:t>
            </a:r>
            <a:r>
              <a:rPr lang="ar-SA" dirty="0" smtClean="0"/>
              <a:t> الأول لا يكتفي بتلقيب نفسه ملكا على آشور وسومر وأكاد فحسب , بل يضيف إلى ذلك بأنه ملك </a:t>
            </a:r>
            <a:r>
              <a:rPr lang="ar-SA" dirty="0" err="1" smtClean="0"/>
              <a:t>دلمون</a:t>
            </a:r>
            <a:r>
              <a:rPr lang="ar-SA" dirty="0" smtClean="0"/>
              <a:t> </a:t>
            </a:r>
            <a:r>
              <a:rPr lang="ar-SA" dirty="0" err="1" smtClean="0"/>
              <a:t>وميلوخا</a:t>
            </a:r>
            <a:r>
              <a:rPr lang="ar-SA" dirty="0" smtClean="0"/>
              <a:t> .</a:t>
            </a:r>
            <a:endParaRPr lang="en-US" dirty="0" smtClean="0"/>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وكان لماجان علاقات عبر البحر حتى الرافدين تجاوزت الصلات التجارية والاقتصادية إلى التأثير الديني  وتشير الأسطورة السومرية ( </a:t>
            </a:r>
            <a:r>
              <a:rPr lang="ar-SA" dirty="0" err="1" smtClean="0"/>
              <a:t>إنكى</a:t>
            </a:r>
            <a:r>
              <a:rPr lang="ar-SA" dirty="0" smtClean="0"/>
              <a:t> </a:t>
            </a:r>
            <a:r>
              <a:rPr lang="ar-SA" dirty="0" err="1" smtClean="0"/>
              <a:t>ونينهو</a:t>
            </a:r>
            <a:r>
              <a:rPr lang="ar-SA" dirty="0" smtClean="0"/>
              <a:t>-</a:t>
            </a:r>
            <a:r>
              <a:rPr lang="ar-SA" dirty="0" err="1" smtClean="0"/>
              <a:t>ساج</a:t>
            </a:r>
            <a:r>
              <a:rPr lang="ar-SA" dirty="0" smtClean="0"/>
              <a:t> ) إلى أن اسم المعبود الرئيسي في ماجان المدعو(لت-</a:t>
            </a:r>
            <a:r>
              <a:rPr lang="ar-SA" dirty="0" err="1" smtClean="0"/>
              <a:t>نينولتا</a:t>
            </a:r>
            <a:r>
              <a:rPr lang="ar-SA" dirty="0" smtClean="0"/>
              <a:t>) كان أسما سومريا. وكان الشعراء والكتاب السومريون يتباهون بأن معبود هم ( </a:t>
            </a:r>
            <a:r>
              <a:rPr lang="ar-SA" dirty="0" err="1" smtClean="0"/>
              <a:t>إنكى</a:t>
            </a:r>
            <a:r>
              <a:rPr lang="ar-SA" dirty="0" smtClean="0"/>
              <a:t> ) هو الذي اختار ( لت-</a:t>
            </a:r>
            <a:r>
              <a:rPr lang="ar-SA" dirty="0" err="1" smtClean="0"/>
              <a:t>نينولتا</a:t>
            </a:r>
            <a:r>
              <a:rPr lang="ar-SA" dirty="0" smtClean="0"/>
              <a:t> ) معبودا لما جان.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وتواصلت علاقات ماجان التجارية والثقافية مع العديد من المراكز الحضارية المجاورة في فارس مثل تب يحي وشاري وسوفتا وغيرها , ونتج عن هذه العلاقات وجود قواسم مشتركة فنية وصناعية تمثلت بشكل واضح في الأواني الفخارية لتلك المناطق,</a:t>
            </a:r>
            <a:endParaRPr lang="en-US" dirty="0" smtClean="0"/>
          </a:p>
          <a:p>
            <a:pPr rtl="1"/>
            <a:r>
              <a:rPr lang="ar-SA" dirty="0" smtClean="0"/>
              <a:t> الرمادية اللون , والذي وجد في العديد من المواقع مثل : </a:t>
            </a:r>
            <a:r>
              <a:rPr lang="ar-SA" dirty="0" err="1" smtClean="0"/>
              <a:t>هيلي</a:t>
            </a:r>
            <a:r>
              <a:rPr lang="ar-SA" dirty="0" smtClean="0"/>
              <a:t> وأم النار. وكان للطريق البري عبر واحة </a:t>
            </a:r>
            <a:r>
              <a:rPr lang="ar-SA" dirty="0" err="1" smtClean="0"/>
              <a:t>البريمي</a:t>
            </a:r>
            <a:r>
              <a:rPr lang="ar-SA" dirty="0" smtClean="0"/>
              <a:t> أهمية كبيرة في التواصل التجاري والحضاري بين هذه المنطقة وبقية أجزاء الخليج العربي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وكما ذكرنا فان أبناء وادي الرافدين وجيرانهم من الحضارات المختلفة يتاجرون عبر الخليج والمحيط المندى وبحر العرب منذ عصور قديمة، وعلى الرغم من وفرة المنتجات الزراعية في منطقة الرافدين ظلوا بحاجة للحصول علي المعادن والخشب والحجارة، فانطلقوا بقواربهم عبر النهر ليصلوا لمياه الخليج بحثاً عن هذه الموارد عن طريق تجارة أكثر ربحا. </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ولقد ذكرت المصادر من خلال وثائق السومريين التاريخية المكتوبة التي تعود إلى ثلاثة آلاف سنة </a:t>
            </a:r>
            <a:r>
              <a:rPr lang="ar-SA" dirty="0" err="1" smtClean="0"/>
              <a:t>ق</a:t>
            </a:r>
            <a:r>
              <a:rPr lang="ar-SA" dirty="0" smtClean="0"/>
              <a:t>.م. أنهم كانوا يصلون لمنطقة منطقة </a:t>
            </a:r>
            <a:r>
              <a:rPr lang="ar-SA" dirty="0" err="1" smtClean="0"/>
              <a:t>ميجان</a:t>
            </a:r>
            <a:r>
              <a:rPr lang="ar-SA" dirty="0" smtClean="0"/>
              <a:t> لجلب النحاس في الجنوب الشرقي من الخليج. </a:t>
            </a:r>
          </a:p>
          <a:p>
            <a:pPr rtl="1"/>
            <a:r>
              <a:rPr lang="ar-SA" dirty="0" smtClean="0"/>
              <a:t>ومنذ ألفي عام </a:t>
            </a:r>
            <a:r>
              <a:rPr lang="ar-SA" dirty="0" err="1" smtClean="0"/>
              <a:t>ق</a:t>
            </a:r>
            <a:r>
              <a:rPr lang="ar-SA" dirty="0" smtClean="0"/>
              <a:t>.م. وبعد حضارة </a:t>
            </a:r>
            <a:r>
              <a:rPr lang="ar-SA" dirty="0" err="1" smtClean="0"/>
              <a:t>ميجان</a:t>
            </a:r>
            <a:r>
              <a:rPr lang="ar-SA" dirty="0" smtClean="0"/>
              <a:t> ورد أسم </a:t>
            </a:r>
            <a:r>
              <a:rPr lang="ar-SA" dirty="0" err="1" smtClean="0"/>
              <a:t>دلمون</a:t>
            </a:r>
            <a:r>
              <a:rPr lang="ar-SA" dirty="0" smtClean="0"/>
              <a:t> في في السجلات التاريخية بوصفها مركز تبادل تجاري بين الرافدين </a:t>
            </a:r>
            <a:r>
              <a:rPr lang="ar-SA" dirty="0" err="1" smtClean="0"/>
              <a:t>وميجان</a:t>
            </a:r>
            <a:r>
              <a:rPr lang="ar-SA" dirty="0" smtClean="0"/>
              <a:t> </a:t>
            </a:r>
            <a:r>
              <a:rPr lang="ar-SA" dirty="0" err="1" smtClean="0"/>
              <a:t>وملوخا</a:t>
            </a:r>
            <a:r>
              <a:rPr lang="ar-SA" dirty="0" smtClean="0"/>
              <a:t>؛ (وهو اسم أطلقه </a:t>
            </a:r>
            <a:r>
              <a:rPr lang="ar-SA" dirty="0" err="1" smtClean="0"/>
              <a:t>الاكاديون</a:t>
            </a:r>
            <a:r>
              <a:rPr lang="ar-SA" dirty="0" smtClean="0"/>
              <a:t> على منطقة وادي السند)، وعثر هناك على آثار تشتمل على أختام تشير إلى المنطقة التي وردت منها البضائع. </a:t>
            </a:r>
            <a:endParaRPr lang="en-US" dirty="0" smtClean="0"/>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493837"/>
            <a:ext cx="8915400" cy="4525963"/>
          </a:xfrm>
        </p:spPr>
        <p:txBody>
          <a:bodyPr/>
          <a:lstStyle/>
          <a:p>
            <a:pPr rtl="1"/>
            <a:r>
              <a:rPr lang="ar-SA" dirty="0" smtClean="0"/>
              <a:t>ووصل أبناء وادي الرافدين بقواربهم المجهزة ملاحيا إلى وادي السند، وكان السومريون يصنعون قواربهم من قصب (الغاب). كما أن بحارة </a:t>
            </a:r>
            <a:r>
              <a:rPr lang="ar-SA" dirty="0" err="1" smtClean="0"/>
              <a:t>ميجان</a:t>
            </a:r>
            <a:r>
              <a:rPr lang="ar-SA" dirty="0" smtClean="0"/>
              <a:t> كانوا أيضا يسيطرون علي التجارة مابين الرافدين والهند عبر الخليج في القرن الثالث </a:t>
            </a:r>
            <a:r>
              <a:rPr lang="ar-SA" dirty="0" err="1" smtClean="0"/>
              <a:t>ق</a:t>
            </a:r>
            <a:r>
              <a:rPr lang="ar-SA" dirty="0" smtClean="0"/>
              <a:t>.م. وكذلك كان أهل </a:t>
            </a:r>
            <a:r>
              <a:rPr lang="ar-SA" dirty="0" err="1" smtClean="0"/>
              <a:t>دلمون</a:t>
            </a:r>
            <a:r>
              <a:rPr lang="ar-SA" dirty="0" smtClean="0"/>
              <a:t> على ساحل الخليج والمدن القريبة من الساحل كأم النار وجزيرة </a:t>
            </a:r>
            <a:r>
              <a:rPr lang="ar-SA" dirty="0" err="1" smtClean="0"/>
              <a:t>فيلكا</a:t>
            </a:r>
            <a:r>
              <a:rPr lang="ar-SA" dirty="0" smtClean="0"/>
              <a:t> في الكويت. ومما سهل التجارة شق طريق عام 3500ق.م. يمتد من شمال الخليج لربطه بالبحر المتوسط.</a:t>
            </a: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ومن السلع التجارية التي كان الخليجيون قديما يتاجرون فيها، الأعشاب والتوابل واللبان والمر والأقمشة والجواهر والأحجار الكريمة والأرز والمعادن كالنحاس، الذي كان يجلب من </a:t>
            </a:r>
            <a:r>
              <a:rPr lang="ar-SA" dirty="0" err="1" smtClean="0"/>
              <a:t>ميجان</a:t>
            </a:r>
            <a:r>
              <a:rPr lang="ar-SA" dirty="0" smtClean="0"/>
              <a:t>.</a:t>
            </a:r>
          </a:p>
          <a:p>
            <a:pPr rtl="1"/>
            <a:r>
              <a:rPr lang="ar-SA" dirty="0" smtClean="0"/>
              <a:t> وعرف الخليج بأنه مصدراً أساسياً لتجارة اللؤلؤ، فقلة عمق مياه الخليج مكَنت الغواصين من الوصول إلى عمق البحر لاستخراج محاره منذ أزمان بعيدة.</a:t>
            </a:r>
            <a:endParaRPr lang="en-US"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04800" y="1676400"/>
            <a:ext cx="9410700" cy="4267200"/>
          </a:xfrm>
        </p:spPr>
        <p:txBody>
          <a:bodyPr/>
          <a:lstStyle/>
          <a:p>
            <a:pPr rtl="1"/>
            <a:r>
              <a:rPr lang="ar-SA" sz="3000" dirty="0" smtClean="0"/>
              <a:t>وفي القرن السادس </a:t>
            </a:r>
            <a:r>
              <a:rPr lang="ar-SA" sz="3000" dirty="0" err="1" smtClean="0"/>
              <a:t>ق</a:t>
            </a:r>
            <a:r>
              <a:rPr lang="ar-SA" sz="3000" dirty="0" smtClean="0"/>
              <a:t>.م. أنشأ </a:t>
            </a:r>
            <a:r>
              <a:rPr lang="ar-SA" sz="3000" dirty="0" err="1" smtClean="0"/>
              <a:t>الاخمينيون</a:t>
            </a:r>
            <a:r>
              <a:rPr lang="ar-SA" sz="3000" dirty="0" smtClean="0"/>
              <a:t> إمبراطوريتهم التي امتدت في أوجها إلى جميع أرجاء الشرق الأدنى، من وادي السند إلى ليبيا على ساحل أفريقيا الشمالي، وشمالاً حتى مقدونيا. وتمكنوا من السيطرة على جميع الطرق التجارية المؤدية إلى البحر الأبيض المتوسط عبر البر والبحر؛ وقام ملوكهم بإعادة بناء الطريق من منطقة السوس في إيران إلى </a:t>
            </a:r>
            <a:r>
              <a:rPr lang="ar-SA" sz="3000" dirty="0" err="1" smtClean="0"/>
              <a:t>سارديز</a:t>
            </a:r>
            <a:r>
              <a:rPr lang="ar-SA" sz="3000" dirty="0" smtClean="0"/>
              <a:t> بالقرب من </a:t>
            </a:r>
            <a:r>
              <a:rPr lang="ar-SA" sz="3000" dirty="0" err="1" smtClean="0"/>
              <a:t>افسوس</a:t>
            </a:r>
            <a:r>
              <a:rPr lang="ar-SA" sz="3000" dirty="0" smtClean="0"/>
              <a:t> و </a:t>
            </a:r>
            <a:r>
              <a:rPr lang="ar-SA" sz="3000" dirty="0" err="1" smtClean="0"/>
              <a:t>سميرنا</a:t>
            </a:r>
            <a:r>
              <a:rPr lang="ar-SA" sz="3000" dirty="0" smtClean="0"/>
              <a:t>.</a:t>
            </a:r>
            <a:endParaRPr lang="en-US" sz="3000" dirty="0" smtClean="0"/>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95300" y="457200"/>
            <a:ext cx="8915400" cy="1143000"/>
          </a:xfrm>
        </p:spPr>
        <p:txBody>
          <a:bodyPr/>
          <a:lstStyle/>
          <a:p>
            <a:r>
              <a:rPr lang="ar-SA" sz="4000" b="1" dirty="0" smtClean="0"/>
              <a:t>طرق التجارة البرية مع وادي الرافدين </a:t>
            </a:r>
            <a:r>
              <a:rPr lang="ar-SA" sz="4000" b="1" dirty="0" err="1" smtClean="0"/>
              <a:t>و</a:t>
            </a:r>
            <a:r>
              <a:rPr lang="ar-SA" sz="4000" b="1" dirty="0" smtClean="0"/>
              <a:t> فارس :</a:t>
            </a:r>
            <a:r>
              <a:rPr lang="en-US" sz="4000" dirty="0" smtClean="0"/>
              <a:t/>
            </a:r>
            <a:br>
              <a:rPr lang="en-US" sz="4000" dirty="0" smtClean="0"/>
            </a:br>
            <a:endParaRPr lang="ar-SA" sz="4000" dirty="0"/>
          </a:p>
        </p:txBody>
      </p:sp>
      <p:sp>
        <p:nvSpPr>
          <p:cNvPr id="3" name="عنصر نائب للمحتوى 2"/>
          <p:cNvSpPr>
            <a:spLocks noGrp="1"/>
          </p:cNvSpPr>
          <p:nvPr>
            <p:ph idx="1"/>
          </p:nvPr>
        </p:nvSpPr>
        <p:spPr/>
        <p:txBody>
          <a:bodyPr/>
          <a:lstStyle/>
          <a:p>
            <a:pPr rtl="1"/>
            <a:r>
              <a:rPr lang="ar-SA" b="1" dirty="0" smtClean="0"/>
              <a:t> </a:t>
            </a:r>
            <a:r>
              <a:rPr lang="ar-SA" dirty="0" smtClean="0"/>
              <a:t>كان شرق منطقة الخليج </a:t>
            </a:r>
            <a:r>
              <a:rPr lang="ar-SA" dirty="0" err="1" smtClean="0"/>
              <a:t>العربى</a:t>
            </a:r>
            <a:r>
              <a:rPr lang="ar-SA" dirty="0" smtClean="0"/>
              <a:t> يسمى </a:t>
            </a:r>
            <a:r>
              <a:rPr lang="ar-SA" dirty="0" err="1" smtClean="0"/>
              <a:t>دلمون</a:t>
            </a:r>
            <a:r>
              <a:rPr lang="ar-SA" dirty="0" smtClean="0"/>
              <a:t> ( </a:t>
            </a:r>
            <a:r>
              <a:rPr lang="en-US" dirty="0" err="1" smtClean="0"/>
              <a:t>Dilmon</a:t>
            </a:r>
            <a:r>
              <a:rPr lang="en-US" dirty="0" smtClean="0"/>
              <a:t> </a:t>
            </a:r>
            <a:r>
              <a:rPr lang="ar-SA" dirty="0" smtClean="0"/>
              <a:t> ) </a:t>
            </a:r>
            <a:r>
              <a:rPr lang="ar-SA" dirty="0" err="1" smtClean="0"/>
              <a:t>و</a:t>
            </a:r>
            <a:r>
              <a:rPr lang="ar-SA" dirty="0" smtClean="0"/>
              <a:t> يشمل جزيرة </a:t>
            </a:r>
            <a:r>
              <a:rPr lang="ar-SA" dirty="0" err="1" smtClean="0"/>
              <a:t>فيلكا</a:t>
            </a:r>
            <a:r>
              <a:rPr lang="ar-SA" dirty="0" smtClean="0"/>
              <a:t> و البحرين  </a:t>
            </a:r>
            <a:r>
              <a:rPr lang="ar-SA" dirty="0" err="1" smtClean="0"/>
              <a:t>و</a:t>
            </a:r>
            <a:r>
              <a:rPr lang="ar-SA" dirty="0" smtClean="0"/>
              <a:t> شرق المملكة العربية السعودية جنوبا . و قد كان لهذا الجزء ، من خلال الألف الثالث قبل الميلاد ، دور نشط في مجال التبادل التجاري </a:t>
            </a:r>
            <a:r>
              <a:rPr lang="ar-SA" dirty="0" err="1" smtClean="0"/>
              <a:t>و</a:t>
            </a:r>
            <a:r>
              <a:rPr lang="ar-SA" dirty="0" smtClean="0"/>
              <a:t> التعامل الاقتصادي </a:t>
            </a:r>
            <a:r>
              <a:rPr lang="ar-SA" dirty="0" err="1" smtClean="0"/>
              <a:t>و</a:t>
            </a:r>
            <a:r>
              <a:rPr lang="ar-SA" dirty="0" smtClean="0"/>
              <a:t> تبادل التأثيرات الدينية </a:t>
            </a:r>
            <a:r>
              <a:rPr lang="ar-SA" dirty="0" err="1" smtClean="0"/>
              <a:t>و</a:t>
            </a:r>
            <a:r>
              <a:rPr lang="ar-SA" dirty="0" smtClean="0"/>
              <a:t> الحضارية بين العديد من المناطق ؛ فقد كانت </a:t>
            </a:r>
            <a:r>
              <a:rPr lang="ar-SA" dirty="0" err="1" smtClean="0"/>
              <a:t>دلمون</a:t>
            </a:r>
            <a:r>
              <a:rPr lang="ar-SA" dirty="0" smtClean="0"/>
              <a:t> نقطة التقاء </a:t>
            </a:r>
            <a:r>
              <a:rPr lang="ar-SA" dirty="0" err="1" smtClean="0"/>
              <a:t>و</a:t>
            </a:r>
            <a:r>
              <a:rPr lang="ar-SA" dirty="0" smtClean="0"/>
              <a:t> اتصال متبادل بين البر الرئيسي لساحل الخليج العربي الشرقي </a:t>
            </a:r>
            <a:r>
              <a:rPr lang="ar-SA" dirty="0" err="1" smtClean="0"/>
              <a:t>و</a:t>
            </a:r>
            <a:r>
              <a:rPr lang="ar-SA" dirty="0" smtClean="0"/>
              <a:t> مجموعة التجارة الأجنبية في جزيرة البحرين .</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 هناك أدلة أثرية توضح استخدام الطرق البرية للقوافل بين </a:t>
            </a:r>
            <a:r>
              <a:rPr lang="ar-SA" dirty="0" err="1" smtClean="0"/>
              <a:t>دلمون</a:t>
            </a:r>
            <a:r>
              <a:rPr lang="ar-SA" dirty="0" smtClean="0"/>
              <a:t> وأواسط وادي الرافدين كما تشير إلى ذلك نصوص « ماري » السورية، كما تواصلت علاقات الجزيرة العربية التجارية مع الفرس عبر الطريق البري لواحة </a:t>
            </a:r>
            <a:r>
              <a:rPr lang="ar-SA" dirty="0" err="1" smtClean="0"/>
              <a:t>البريمي</a:t>
            </a:r>
            <a:r>
              <a:rPr lang="ar-SA" dirty="0" smtClean="0"/>
              <a:t> ، فالآثار التي عثر عليها في كل مكان من مواقع تبيحي ، </a:t>
            </a:r>
            <a:r>
              <a:rPr lang="ar-SA" dirty="0" err="1" smtClean="0"/>
              <a:t>وبامبر</a:t>
            </a:r>
            <a:r>
              <a:rPr lang="ar-SA" dirty="0" smtClean="0"/>
              <a:t> و غيرها في إيران لها ما يناظرها في مواقع </a:t>
            </a:r>
            <a:r>
              <a:rPr lang="ar-SA" dirty="0" err="1" smtClean="0"/>
              <a:t>هيلي</a:t>
            </a:r>
            <a:r>
              <a:rPr lang="ar-SA" dirty="0" smtClean="0"/>
              <a:t> و أم النار.</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9B498F4A-58E1-402E-9A26-F99314DCE6EC}" type="slidenum">
              <a:rPr lang="en-US"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1470025"/>
          </a:xfrm>
        </p:spPr>
        <p:txBody>
          <a:bodyPr/>
          <a:lstStyle/>
          <a:p>
            <a:pPr eaLnBrk="1" hangingPunct="1">
              <a:defRPr/>
            </a:pPr>
            <a:r>
              <a:rPr lang="en-US" b="1" spc="-150" dirty="0" smtClean="0">
                <a:solidFill>
                  <a:srgbClr val="376092"/>
                </a:solidFill>
                <a:latin typeface="ae_AlMateen" pitchFamily="2" charset="-78"/>
                <a:cs typeface="ae_AlMateen" pitchFamily="2" charset="-78"/>
              </a:rPr>
              <a:t>  </a:t>
            </a:r>
            <a:r>
              <a:rPr lang="ar-SA" b="1" spc="-150" dirty="0" smtClean="0">
                <a:solidFill>
                  <a:srgbClr val="376092"/>
                </a:solidFill>
                <a:latin typeface="ae_AlMateen" pitchFamily="2" charset="-78"/>
                <a:cs typeface="ae_AlMateen" pitchFamily="2" charset="-78"/>
              </a:rPr>
              <a:t> </a:t>
            </a:r>
            <a:r>
              <a:rPr lang="ar-SA" b="1" spc="-150" smtClean="0">
                <a:solidFill>
                  <a:srgbClr val="376092"/>
                </a:solidFill>
                <a:latin typeface="ae_AlMateen" pitchFamily="2" charset="-78"/>
                <a:cs typeface="ae_AlMateen" pitchFamily="2" charset="-78"/>
              </a:rPr>
              <a:t>المحاضرة العاشرة</a:t>
            </a:r>
            <a:endParaRPr lang="en-US" b="1" spc="-150" dirty="0" smtClean="0">
              <a:solidFill>
                <a:srgbClr val="376092"/>
              </a:solidFill>
              <a:latin typeface="ae_AlMateen" pitchFamily="2" charset="-78"/>
              <a:cs typeface="ae_AlMateen" pitchFamily="2" charset="-78"/>
            </a:endParaRPr>
          </a:p>
        </p:txBody>
      </p:sp>
      <p:sp>
        <p:nvSpPr>
          <p:cNvPr id="4" name="مستطيل 3"/>
          <p:cNvSpPr/>
          <p:nvPr/>
        </p:nvSpPr>
        <p:spPr>
          <a:xfrm>
            <a:off x="6501664" y="3925669"/>
            <a:ext cx="184731" cy="646331"/>
          </a:xfrm>
          <a:prstGeom prst="rect">
            <a:avLst/>
          </a:prstGeom>
        </p:spPr>
        <p:txBody>
          <a:bodyPr wrap="none">
            <a:spAutoFit/>
          </a:bodyPr>
          <a:lstStyle/>
          <a:p>
            <a:endParaRPr lang="ar-SA" sz="3600" b="1" dirty="0">
              <a:solidFill>
                <a:srgbClr val="002060"/>
              </a:solidFill>
            </a:endParaRPr>
          </a:p>
        </p:txBody>
      </p:sp>
      <p:sp>
        <p:nvSpPr>
          <p:cNvPr id="5" name="مستطيل 4"/>
          <p:cNvSpPr/>
          <p:nvPr/>
        </p:nvSpPr>
        <p:spPr>
          <a:xfrm>
            <a:off x="2671863" y="3810000"/>
            <a:ext cx="4804520" cy="1200329"/>
          </a:xfrm>
          <a:prstGeom prst="rect">
            <a:avLst/>
          </a:prstGeom>
        </p:spPr>
        <p:txBody>
          <a:bodyPr wrap="none">
            <a:spAutoFit/>
          </a:bodyPr>
          <a:lstStyle/>
          <a:p>
            <a:pPr algn="ctr" eaLnBrk="1" hangingPunct="1"/>
            <a:r>
              <a:rPr lang="ar-SA" sz="3600" b="1" dirty="0" smtClean="0">
                <a:solidFill>
                  <a:srgbClr val="0070C0"/>
                </a:solidFill>
              </a:rPr>
              <a:t>النشاط التجاري وأثره على</a:t>
            </a:r>
          </a:p>
          <a:p>
            <a:pPr algn="ctr" eaLnBrk="1" hangingPunct="1"/>
            <a:r>
              <a:rPr lang="ar-SA" sz="3600" b="1" dirty="0" smtClean="0">
                <a:solidFill>
                  <a:srgbClr val="0070C0"/>
                </a:solidFill>
              </a:rPr>
              <a:t> حضارات منطقة الخليج العربي</a:t>
            </a:r>
            <a:endParaRPr lang="en-US" sz="3600" b="1" dirty="0" smtClean="0">
              <a:solidFill>
                <a:srgbClr val="0070C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417637"/>
            <a:ext cx="8915400" cy="4525963"/>
          </a:xfrm>
        </p:spPr>
        <p:txBody>
          <a:bodyPr/>
          <a:lstStyle/>
          <a:p>
            <a:pPr rtl="1"/>
            <a:r>
              <a:rPr lang="ar-SA" sz="3100" dirty="0" smtClean="0"/>
              <a:t>و توحي السلع التي عثر عليها في العديد من مقابر التلال في أجزاء متفرقة من شبة الجزيرة العربية بوجود حركة تجارية نشطة منذ العصر البرونزي ( 2400 – 1800 </a:t>
            </a:r>
            <a:r>
              <a:rPr lang="ar-SA" sz="3100" dirty="0" err="1" smtClean="0"/>
              <a:t>ق</a:t>
            </a:r>
            <a:r>
              <a:rPr lang="ar-SA" sz="3100" dirty="0" smtClean="0"/>
              <a:t> . م ) ؛ فقد كشفت الحفائر الأثرية لمدافن التلال </a:t>
            </a:r>
            <a:r>
              <a:rPr lang="ar-SA" sz="3100" dirty="0" err="1" smtClean="0"/>
              <a:t>الركامية</a:t>
            </a:r>
            <a:r>
              <a:rPr lang="ar-SA" sz="3100" dirty="0" smtClean="0"/>
              <a:t> في الجزيرة العربية – لا </a:t>
            </a:r>
            <a:r>
              <a:rPr lang="ar-SA" sz="3100" dirty="0" err="1" smtClean="0"/>
              <a:t>سيما</a:t>
            </a:r>
            <a:r>
              <a:rPr lang="ar-SA" sz="3100" dirty="0" smtClean="0"/>
              <a:t> في مدافن جنوب الظهران </a:t>
            </a:r>
            <a:r>
              <a:rPr lang="ar-SA" sz="3100" dirty="0" err="1" smtClean="0"/>
              <a:t>و</a:t>
            </a:r>
            <a:r>
              <a:rPr lang="ar-SA" sz="3100" dirty="0" smtClean="0"/>
              <a:t> الربع الخالي بالمملكة العربية السعودية على سبيل المثال ، </a:t>
            </a:r>
            <a:r>
              <a:rPr lang="ar-SA" sz="3100" dirty="0" err="1" smtClean="0"/>
              <a:t>و</a:t>
            </a:r>
            <a:r>
              <a:rPr lang="ar-SA" sz="3100" dirty="0" smtClean="0"/>
              <a:t> مدافن سار الجسر </a:t>
            </a:r>
            <a:r>
              <a:rPr lang="ar-SA" sz="3100" dirty="0" err="1" smtClean="0"/>
              <a:t>و</a:t>
            </a:r>
            <a:r>
              <a:rPr lang="ar-SA" sz="3100" dirty="0" smtClean="0"/>
              <a:t> أم علي بالبحرين – عن وجود مجموعات متفرقة من الحجر الصابوني </a:t>
            </a:r>
            <a:r>
              <a:rPr lang="ar-SA" sz="3100" dirty="0" err="1" smtClean="0"/>
              <a:t>و</a:t>
            </a:r>
            <a:r>
              <a:rPr lang="ar-SA" sz="3100" dirty="0" smtClean="0"/>
              <a:t> الخرز </a:t>
            </a:r>
            <a:r>
              <a:rPr lang="ar-SA" sz="3100" dirty="0" err="1" smtClean="0"/>
              <a:t>و</a:t>
            </a:r>
            <a:r>
              <a:rPr lang="ar-SA" sz="3100" dirty="0" smtClean="0"/>
              <a:t> الأواني الزجاجية </a:t>
            </a:r>
            <a:r>
              <a:rPr lang="ar-SA" sz="3100" dirty="0" err="1" smtClean="0"/>
              <a:t>و</a:t>
            </a:r>
            <a:r>
              <a:rPr lang="ar-SA" sz="3100" dirty="0" smtClean="0"/>
              <a:t> الأحجار الكريمة </a:t>
            </a:r>
            <a:r>
              <a:rPr lang="ar-SA" sz="3100" dirty="0" err="1" smtClean="0"/>
              <a:t>و</a:t>
            </a:r>
            <a:r>
              <a:rPr lang="ar-SA" sz="3100" dirty="0" smtClean="0"/>
              <a:t> الأواني النحاسية كانت ضمن سلع التبادل التجاري بين ساحل الجزيرة العربية الشرقي </a:t>
            </a:r>
            <a:r>
              <a:rPr lang="ar-SA" sz="3100" dirty="0" err="1" smtClean="0"/>
              <a:t>و</a:t>
            </a:r>
            <a:r>
              <a:rPr lang="ar-SA" sz="3100" dirty="0" smtClean="0"/>
              <a:t> برها الداخلي.</a:t>
            </a:r>
            <a:endParaRPr lang="ar-SA" sz="31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أدت جزيرة  </a:t>
            </a:r>
            <a:r>
              <a:rPr lang="ar-SA" dirty="0" err="1" smtClean="0"/>
              <a:t>تاروت</a:t>
            </a:r>
            <a:r>
              <a:rPr lang="ar-SA" dirty="0" smtClean="0"/>
              <a:t> في شرق المملكة دورا حيويا في فترة فجر عصر الكتابة ، </a:t>
            </a:r>
            <a:r>
              <a:rPr lang="ar-SA" dirty="0" err="1" smtClean="0"/>
              <a:t>و</a:t>
            </a:r>
            <a:r>
              <a:rPr lang="ar-SA" dirty="0" smtClean="0"/>
              <a:t> الفترة الثالثة لفجر عصر السلالات . و خلال فترة أكاد – أور الثالثة / </a:t>
            </a:r>
            <a:r>
              <a:rPr lang="ar-SA" dirty="0" err="1" smtClean="0"/>
              <a:t>إسن</a:t>
            </a:r>
            <a:r>
              <a:rPr lang="ar-SA" dirty="0" smtClean="0"/>
              <a:t> </a:t>
            </a:r>
            <a:r>
              <a:rPr lang="ar-SA" dirty="0" err="1" smtClean="0"/>
              <a:t>لارسا</a:t>
            </a:r>
            <a:r>
              <a:rPr lang="ar-SA" dirty="0" smtClean="0"/>
              <a:t> انتقل مركز النشاط التجاري منها إلى جزيرة البحرين لأسباب جغرافية وسياسية معقدة . و كما هو مثبت في مدافن الظهران التي تتزامن مع تلك الحقبة التاريخية ، فإن ساحل الخليج العربي الشرقي استمر في ربط المناطق الداخلية للجزيرة بحركة التجارة الدولية.</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 تشير الوثائق الإدارية التي ترجع إلى فترة السلالة الأولى في </a:t>
            </a:r>
            <a:r>
              <a:rPr lang="ar-SA" dirty="0" err="1" smtClean="0"/>
              <a:t>لاجاش</a:t>
            </a:r>
            <a:r>
              <a:rPr lang="ar-SA" dirty="0" smtClean="0"/>
              <a:t> – حوالي 2500 </a:t>
            </a:r>
            <a:r>
              <a:rPr lang="ar-SA" dirty="0" err="1" smtClean="0"/>
              <a:t>ق</a:t>
            </a:r>
            <a:r>
              <a:rPr lang="ar-SA" dirty="0" smtClean="0"/>
              <a:t> . م إلى اتصالات تجارية بين </a:t>
            </a:r>
            <a:r>
              <a:rPr lang="ar-SA" dirty="0" err="1" smtClean="0"/>
              <a:t>دلمون</a:t>
            </a:r>
            <a:r>
              <a:rPr lang="ar-SA" dirty="0" smtClean="0"/>
              <a:t> و بلاد ما بين النهرين ( دولة سومر ) . وكان التمر الذي يجلب من واحات </a:t>
            </a:r>
            <a:r>
              <a:rPr lang="ar-SA" dirty="0" err="1" smtClean="0"/>
              <a:t>القطيف</a:t>
            </a:r>
            <a:r>
              <a:rPr lang="ar-SA" dirty="0" smtClean="0"/>
              <a:t> و الهفوف في شرق المملكة العربية السعودية أكثر السلع تداولا </a:t>
            </a:r>
            <a:r>
              <a:rPr lang="ar-SA" dirty="0" err="1" smtClean="0"/>
              <a:t>و</a:t>
            </a:r>
            <a:r>
              <a:rPr lang="ar-SA" dirty="0" smtClean="0"/>
              <a:t> أهم سلع التصدير </a:t>
            </a:r>
            <a:r>
              <a:rPr lang="ar-SA" dirty="0" err="1" smtClean="0"/>
              <a:t>فى</a:t>
            </a:r>
            <a:r>
              <a:rPr lang="ar-SA" dirty="0" smtClean="0"/>
              <a:t> المنطقة في تلك الأزمنة .</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 قد سلطت فنون الرسوم </a:t>
            </a:r>
            <a:r>
              <a:rPr lang="ar-SA" dirty="0" err="1" smtClean="0"/>
              <a:t>و</a:t>
            </a:r>
            <a:r>
              <a:rPr lang="ar-SA" dirty="0" smtClean="0"/>
              <a:t> النقوش الصخرية التي وجدت في أماكن متفرقة من المملكة الضوء على جوانب من الحياة الاجتماعية </a:t>
            </a:r>
            <a:r>
              <a:rPr lang="ar-SA" dirty="0" err="1" smtClean="0"/>
              <a:t>و</a:t>
            </a:r>
            <a:r>
              <a:rPr lang="ar-SA" dirty="0" smtClean="0"/>
              <a:t> الثقافية </a:t>
            </a:r>
            <a:r>
              <a:rPr lang="ar-SA" dirty="0" err="1" smtClean="0"/>
              <a:t>و</a:t>
            </a:r>
            <a:r>
              <a:rPr lang="ar-SA" dirty="0" smtClean="0"/>
              <a:t> الاقتصادية لإنسان ما قبل التاريخ خلال فترة العصر الحجري الحديث ، بوصفها مرآة للتواصل التجاري </a:t>
            </a:r>
            <a:r>
              <a:rPr lang="ar-SA" dirty="0" err="1" smtClean="0"/>
              <a:t>و</a:t>
            </a:r>
            <a:r>
              <a:rPr lang="ar-SA" dirty="0" smtClean="0"/>
              <a:t> الثقافي </a:t>
            </a:r>
            <a:r>
              <a:rPr lang="ar-SA" dirty="0" err="1" smtClean="0"/>
              <a:t>و</a:t>
            </a:r>
            <a:r>
              <a:rPr lang="ar-SA" dirty="0" smtClean="0"/>
              <a:t> الحضاري الذي ساد عبر الطرق البرية </a:t>
            </a:r>
            <a:r>
              <a:rPr lang="ar-SA" dirty="0" err="1" smtClean="0"/>
              <a:t>و</a:t>
            </a:r>
            <a:r>
              <a:rPr lang="ar-SA" dirty="0" smtClean="0"/>
              <a:t> البحرية أكثر من كونها تمثل تشابها أو تماثلا حضاريا أفرزته المصادفة المحضة.</a:t>
            </a:r>
          </a:p>
          <a:p>
            <a:pPr rtl="1"/>
            <a:endParaRPr lang="ar-SA" dirty="0" smtClean="0"/>
          </a:p>
          <a:p>
            <a:pPr rtl="1"/>
            <a:r>
              <a:rPr lang="ar-SA" smtClean="0"/>
              <a:t>                                          ..........</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26628"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26629"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788"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95300" y="457200"/>
            <a:ext cx="8915400" cy="1143000"/>
          </a:xfrm>
        </p:spPr>
        <p:txBody>
          <a:bodyPr/>
          <a:lstStyle/>
          <a:p>
            <a:r>
              <a:rPr lang="ar-SA" b="1" dirty="0" smtClean="0"/>
              <a:t>طرق التجارة في عصور ما قبل التاريخ </a:t>
            </a:r>
            <a:r>
              <a:rPr lang="en-US" dirty="0" smtClean="0"/>
              <a:t/>
            </a:r>
            <a:br>
              <a:rPr lang="en-US" dirty="0" smtClean="0"/>
            </a:br>
            <a:endParaRPr lang="ar-SA" dirty="0"/>
          </a:p>
        </p:txBody>
      </p:sp>
      <p:sp>
        <p:nvSpPr>
          <p:cNvPr id="3" name="عنصر نائب للمحتوى 2"/>
          <p:cNvSpPr>
            <a:spLocks noGrp="1"/>
          </p:cNvSpPr>
          <p:nvPr>
            <p:ph idx="1"/>
          </p:nvPr>
        </p:nvSpPr>
        <p:spPr/>
        <p:txBody>
          <a:bodyPr/>
          <a:lstStyle/>
          <a:p>
            <a:pPr rtl="1"/>
            <a:r>
              <a:rPr lang="ar-SA" dirty="0" smtClean="0"/>
              <a:t>كان لمنطقة الخليج العربي وشبه الجزيرة العربية في عصور ما قبل التاريخ علاقات تجارية وبحرية مع وادي الرافدين </a:t>
            </a:r>
            <a:r>
              <a:rPr lang="ar-SA" dirty="0" err="1" smtClean="0"/>
              <a:t>و</a:t>
            </a:r>
            <a:r>
              <a:rPr lang="ar-SA" dirty="0" smtClean="0"/>
              <a:t> وادي النيل وفارس والهند وحوض البحر المتوسط . وكان سكان تلك المناطق  في تلك الفترة يرون الطرق البرية أكثر أمنا من الرحلات البحرية.</a:t>
            </a:r>
          </a:p>
          <a:p>
            <a:pPr rtl="1"/>
            <a:r>
              <a:rPr lang="ar-SA" dirty="0" smtClean="0"/>
              <a:t>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فقد كانت الطرق </a:t>
            </a:r>
            <a:r>
              <a:rPr lang="ar-SA" dirty="0" err="1" smtClean="0"/>
              <a:t>فى</a:t>
            </a:r>
            <a:r>
              <a:rPr lang="ar-SA" dirty="0" smtClean="0"/>
              <a:t> الخليج العربي والبحر الأحمر من طرق التجارة الأساسية لكثير من الحركة التجارية والتبادلات الحضارية فيما بين الحضارات ألكبري في الشرق. وكانت حضارة مابين النهرين قد قامت في أقصى الشمال الغربي من الخليج العربي. وكانت مياه الخليج في العصور القديمة أعمق كثيرا مما هي عليه اليوم، وبانحسار المياه شيئاً فشيئاً ظهرت أرض خصبة غنية بالرسوبيات، مما جعل المنطقة مصدر جذب للاستيطان.</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447800"/>
            <a:ext cx="8915400" cy="4525963"/>
          </a:xfrm>
        </p:spPr>
        <p:txBody>
          <a:bodyPr/>
          <a:lstStyle/>
          <a:p>
            <a:pPr rtl="1"/>
            <a:r>
              <a:rPr lang="ar-SA" dirty="0" smtClean="0"/>
              <a:t>و قامت الطرق التجارية </a:t>
            </a:r>
            <a:r>
              <a:rPr lang="ar-SA" dirty="0" err="1" smtClean="0"/>
              <a:t>فى</a:t>
            </a:r>
            <a:r>
              <a:rPr lang="ar-SA" dirty="0" smtClean="0"/>
              <a:t> المنطقة بدور كبير في تشكيل أنظمتها الحضارية والدينية خلال حقبة ما قبل التاريخ وفجره. وتشير </a:t>
            </a:r>
            <a:r>
              <a:rPr lang="ar-SA" dirty="0" err="1" smtClean="0"/>
              <a:t>اللقى</a:t>
            </a:r>
            <a:r>
              <a:rPr lang="ar-SA" dirty="0" smtClean="0"/>
              <a:t> الفخارية التي كانت ضمن السلع التجارية في مواقع حضارات العبيد (6000 - 5000ق.م ) على امتداد الساحل الشرقي للخليج العربي إلى صلات وثيقة بمراكز حضارية مع المناطق المجاورة . وهناك فخار العبيد الأحمر ذو العجينة المخلوطة بالقش والتبن , والذي وجد في عدة مواقع على امتداد ساحل الخليج , منها موقع </a:t>
            </a:r>
            <a:r>
              <a:rPr lang="ar-SA" dirty="0" err="1" smtClean="0"/>
              <a:t>الدوسرية</a:t>
            </a:r>
            <a:r>
              <a:rPr lang="ar-SA" dirty="0" smtClean="0"/>
              <a:t> الذي يقع على مسافة 12 كيلا جنوب شرق مدينة </a:t>
            </a:r>
            <a:r>
              <a:rPr lang="ar-SA" dirty="0" err="1" smtClean="0"/>
              <a:t>الجبيل</a:t>
            </a:r>
            <a:r>
              <a:rPr lang="ar-SA" dirty="0" smtClean="0"/>
              <a:t> الصناعية.</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447800"/>
            <a:ext cx="8915400" cy="4525963"/>
          </a:xfrm>
        </p:spPr>
        <p:txBody>
          <a:bodyPr/>
          <a:lstStyle/>
          <a:p>
            <a:r>
              <a:rPr lang="ar-SA" dirty="0" smtClean="0"/>
              <a:t>ولذا كانت منطقة الخليج العربي ملتقى الحضارات والثقافات القديمة، على مر التاريخ لأنها كانت تقع بأقصى الهلال الخصيب وهو الأرض الخضراء التي تمتد من المنطقة بأقصى شمال الخليج مشَكلّة نصف دائرة حتى شمال غرب هذه المنطقة لتمتد إلى دلتا</a:t>
            </a:r>
            <a:r>
              <a:rPr lang="en-US" dirty="0" smtClean="0"/>
              <a:t> </a:t>
            </a:r>
            <a:r>
              <a:rPr lang="ar-SA" dirty="0" smtClean="0"/>
              <a:t>نهر النيل. وفي منطقة الإمارات العربية وعُمان، تم العثور على آثار تدل على وجود مستوطنات سكانية يعود تاريخها إلى سبعة آلاف سنة. وفي هذه المستوطنات تم اكتشاف قطع متميزة من الفخار الأسود من منطقة عبيد بالعراق، مما يدل على أن التجارة عبر مناطق الخليج المختلفة كانت نشطة. </a:t>
            </a:r>
            <a:endParaRPr lang="en-US" dirty="0" smtClean="0"/>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ويلاحظ أن التبادل التجاري عبر الطرق البرية أو البحرية في هذه المنطقة من الخليج يظهر في شكل آليات اجتماعية – حضارية أكثر من كونه علاقات اقتصادية صرفة. وربما كانت المنتجات والموجودات البحرية كاللؤلؤ والمحار من أقدم سلع التبادل التجاري في شمال شرق الجزيرة العربية. ومما لاشك فيه أن الثروات البحرية للجزيرة العربية أدت دورا مهما في تشكيل نظمها الدينية والاقتصادية والحضارية ,خلال الحقب المختلفة لعصر ما قبل التاريخ .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95300" y="1447800"/>
            <a:ext cx="8915400" cy="4525963"/>
          </a:xfrm>
        </p:spPr>
        <p:txBody>
          <a:bodyPr/>
          <a:lstStyle/>
          <a:p>
            <a:pPr rtl="1"/>
            <a:r>
              <a:rPr lang="ar-SA" dirty="0" smtClean="0"/>
              <a:t>ونتيجة لذلك يرى البعض بأن تزامن نهاية مظاهر حضارة العبيد وبخاصة أثارها المتميزة , مع اختفاء مستوطناتها في شمال شرق الجزيرة العربية يؤخذان مؤشرا على تحول استيطاني وحضاري باتجاه جنوب بلاد الرافدين , أدت الطرق التجارية , عملية التواصل الحضاري دورا مهما في تشكيله. ونجم عن ذلك هجرات متوالية من منطقة الخليج العربي خاصة في الشرق باتجاه الإقليم الجنوبي لبلاد الرافدين .وهذه الفرضية يؤيدها التغير الفجائي في نظام المستوطنات في جنوب بلاد الرافدين في نهاية حقبة حضارة العبيد.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dirty="0" smtClean="0"/>
              <a:t>وكانت المجموعات السكانية ذات العلاقة العرقية بشرق منطقة الخليج تمثل عنصرا مهما في البنية السكانية لجنوب بلاد الرافدين , وربما يفسر ذلك الأهمية الكبيرة </a:t>
            </a:r>
            <a:r>
              <a:rPr lang="ar-SA" dirty="0" err="1" smtClean="0"/>
              <a:t>لدلمون</a:t>
            </a:r>
            <a:r>
              <a:rPr lang="ar-SA" dirty="0" smtClean="0"/>
              <a:t> </a:t>
            </a:r>
            <a:r>
              <a:rPr lang="ar-SA" dirty="0" err="1" smtClean="0"/>
              <a:t>ومعبوداتها</a:t>
            </a:r>
            <a:r>
              <a:rPr lang="ar-SA" dirty="0" smtClean="0"/>
              <a:t> في الأساطير الدينية السومرية في وادي الرافدين . وعززت هذه العلاقات التجارية الروابط الدينية والفكرية بين </a:t>
            </a:r>
            <a:r>
              <a:rPr lang="ar-SA" dirty="0" err="1" smtClean="0"/>
              <a:t>دلمون</a:t>
            </a:r>
            <a:r>
              <a:rPr lang="ar-SA" dirty="0" smtClean="0"/>
              <a:t> وسومر , وقد اعتبرت جزيرة </a:t>
            </a:r>
            <a:r>
              <a:rPr lang="ar-SA" dirty="0" err="1" smtClean="0"/>
              <a:t>تاروت</a:t>
            </a:r>
            <a:r>
              <a:rPr lang="ar-SA" dirty="0" smtClean="0"/>
              <a:t> </a:t>
            </a:r>
            <a:r>
              <a:rPr lang="ar-SA" dirty="0" err="1" smtClean="0"/>
              <a:t>فى</a:t>
            </a:r>
            <a:r>
              <a:rPr lang="ar-SA" dirty="0" smtClean="0"/>
              <a:t> المنطقة لمنطقة الشرقية العاصمة التجارية لدولة </a:t>
            </a:r>
            <a:r>
              <a:rPr lang="ar-SA" dirty="0" err="1" smtClean="0"/>
              <a:t>دلمون</a:t>
            </a:r>
            <a:r>
              <a:rPr lang="ar-SA" dirty="0" smtClean="0"/>
              <a:t>. </a:t>
            </a:r>
            <a:endParaRPr lang="ar-SA" dirty="0"/>
          </a:p>
        </p:txBody>
      </p:sp>
    </p:spTree>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2933</TotalTime>
  <Words>1280</Words>
  <Application>Microsoft Office PowerPoint</Application>
  <PresentationFormat>A4 Paper (210x297 mm)</PresentationFormat>
  <Paragraphs>43</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   المحاضرة العاشرة</vt:lpstr>
      <vt:lpstr>طرق التجارة في عصور ما قبل التاريخ  </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طرق التجارة البرية مع وادي الرافدين و فارس : </vt:lpstr>
      <vt:lpstr>Slide 19</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Ah Ah</cp:lastModifiedBy>
  <cp:revision>486</cp:revision>
  <dcterms:created xsi:type="dcterms:W3CDTF">2009-10-14T19:14:34Z</dcterms:created>
  <dcterms:modified xsi:type="dcterms:W3CDTF">2015-12-20T17:34:49Z</dcterms:modified>
</cp:coreProperties>
</file>